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80" r:id="rId6"/>
    <p:sldId id="282" r:id="rId7"/>
    <p:sldId id="281" r:id="rId8"/>
    <p:sldId id="261" r:id="rId9"/>
    <p:sldId id="299" r:id="rId10"/>
    <p:sldId id="276" r:id="rId11"/>
    <p:sldId id="279" r:id="rId12"/>
    <p:sldId id="262" r:id="rId13"/>
    <p:sldId id="263" r:id="rId14"/>
    <p:sldId id="267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8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6" d="100"/>
          <a:sy n="66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8648C-8D43-40A4-9A91-3EEF24788DBD}" type="datetimeFigureOut">
              <a:rPr lang="es-ES" smtClean="0"/>
              <a:pPr/>
              <a:t>21/03/2023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FA976-95C4-4926-B01A-CA668D889D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96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7D54-B2F5-4880-9557-28B28BEFE2FE}" type="datetimeFigureOut">
              <a:rPr lang="es-ES" smtClean="0"/>
              <a:pPr/>
              <a:t>21/03/2023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BC6A-4C22-408F-A6F6-707F31CAC1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7D54-B2F5-4880-9557-28B28BEFE2FE}" type="datetimeFigureOut">
              <a:rPr lang="es-ES" smtClean="0"/>
              <a:pPr/>
              <a:t>21/03/2023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BC6A-4C22-408F-A6F6-707F31CAC1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7D54-B2F5-4880-9557-28B28BEFE2FE}" type="datetimeFigureOut">
              <a:rPr lang="es-ES" smtClean="0"/>
              <a:pPr/>
              <a:t>21/03/2023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BC6A-4C22-408F-A6F6-707F31CAC1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7D54-B2F5-4880-9557-28B28BEFE2FE}" type="datetimeFigureOut">
              <a:rPr lang="es-ES" smtClean="0"/>
              <a:pPr/>
              <a:t>21/03/2023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BC6A-4C22-408F-A6F6-707F31CAC1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7D54-B2F5-4880-9557-28B28BEFE2FE}" type="datetimeFigureOut">
              <a:rPr lang="es-ES" smtClean="0"/>
              <a:pPr/>
              <a:t>21/03/2023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BC6A-4C22-408F-A6F6-707F31CAC1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7D54-B2F5-4880-9557-28B28BEFE2FE}" type="datetimeFigureOut">
              <a:rPr lang="es-ES" smtClean="0"/>
              <a:pPr/>
              <a:t>21/03/2023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BC6A-4C22-408F-A6F6-707F31CAC1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7D54-B2F5-4880-9557-28B28BEFE2FE}" type="datetimeFigureOut">
              <a:rPr lang="es-ES" smtClean="0"/>
              <a:pPr/>
              <a:t>21/03/2023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BC6A-4C22-408F-A6F6-707F31CAC1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7D54-B2F5-4880-9557-28B28BEFE2FE}" type="datetimeFigureOut">
              <a:rPr lang="es-ES" smtClean="0"/>
              <a:pPr/>
              <a:t>21/03/2023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BC6A-4C22-408F-A6F6-707F31CAC1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7D54-B2F5-4880-9557-28B28BEFE2FE}" type="datetimeFigureOut">
              <a:rPr lang="es-ES" smtClean="0"/>
              <a:pPr/>
              <a:t>21/03/2023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BC6A-4C22-408F-A6F6-707F31CAC1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7D54-B2F5-4880-9557-28B28BEFE2FE}" type="datetimeFigureOut">
              <a:rPr lang="es-ES" smtClean="0"/>
              <a:pPr/>
              <a:t>21/03/2023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BC6A-4C22-408F-A6F6-707F31CAC1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7D54-B2F5-4880-9557-28B28BEFE2FE}" type="datetimeFigureOut">
              <a:rPr lang="es-ES" smtClean="0"/>
              <a:pPr/>
              <a:t>21/03/2023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F4BC6A-4C22-408F-A6F6-707F31CAC1D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D77D54-B2F5-4880-9557-28B28BEFE2FE}" type="datetimeFigureOut">
              <a:rPr lang="es-ES" smtClean="0"/>
              <a:pPr/>
              <a:t>21/03/2023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F4BC6A-4C22-408F-A6F6-707F31CAC1DD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00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Escuela Normal Superior </a:t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b="1" dirty="0" smtClean="0">
                <a:solidFill>
                  <a:schemeClr val="tx1"/>
                </a:solidFill>
              </a:rPr>
              <a:t>Fray Justo Santa María </a:t>
            </a:r>
            <a:r>
              <a:rPr lang="es-ES" sz="2800" b="1" dirty="0" smtClean="0">
                <a:solidFill>
                  <a:schemeClr val="tx1"/>
                </a:solidFill>
              </a:rPr>
              <a:t>de</a:t>
            </a:r>
            <a:r>
              <a:rPr lang="es-ES" b="1" dirty="0" smtClean="0">
                <a:solidFill>
                  <a:schemeClr val="tx1"/>
                </a:solidFill>
              </a:rPr>
              <a:t> Oro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Valeria\Pictures\img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936104" cy="110611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6197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tx1"/>
                </a:solidFill>
              </a:rPr>
              <a:t>Las Unidades Curriculares: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/>
          <a:lstStyle/>
          <a:p>
            <a:r>
              <a:rPr lang="es-ES" dirty="0" smtClean="0"/>
              <a:t>Presentan un sistema de </a:t>
            </a:r>
            <a:r>
              <a:rPr lang="es-ES" dirty="0" err="1" smtClean="0"/>
              <a:t>correlatividades</a:t>
            </a:r>
            <a:r>
              <a:rPr lang="es-ES" dirty="0" smtClean="0"/>
              <a:t> que definen cómo podemos transitar el cursado y las condiciones para rendir los distintos espacios. 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Conocer las </a:t>
            </a:r>
            <a:r>
              <a:rPr lang="es-ES" dirty="0" err="1" smtClean="0"/>
              <a:t>correlatividades</a:t>
            </a:r>
            <a:r>
              <a:rPr lang="es-ES" dirty="0" smtClean="0"/>
              <a:t> es fundamental para el estudiante porque de ello depende en gran medida que no se vea obstaculizado su recorrido. Hay que rendir las materias de una manera estratégica.</a:t>
            </a:r>
          </a:p>
          <a:p>
            <a:r>
              <a:rPr lang="es-ES" dirty="0" smtClean="0"/>
              <a:t>Este tema lo profundizaremos al iniciar las clases.</a:t>
            </a:r>
            <a:endParaRPr lang="es-ES" dirty="0"/>
          </a:p>
        </p:txBody>
      </p:sp>
      <p:sp>
        <p:nvSpPr>
          <p:cNvPr id="5" name="4 Flecha circular"/>
          <p:cNvSpPr/>
          <p:nvPr/>
        </p:nvSpPr>
        <p:spPr>
          <a:xfrm>
            <a:off x="1928794" y="2857496"/>
            <a:ext cx="1785950" cy="1857388"/>
          </a:xfrm>
          <a:prstGeom prst="circular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Flecha circular"/>
          <p:cNvSpPr/>
          <p:nvPr/>
        </p:nvSpPr>
        <p:spPr>
          <a:xfrm>
            <a:off x="3714744" y="2786058"/>
            <a:ext cx="1785950" cy="1857388"/>
          </a:xfrm>
          <a:prstGeom prst="circular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Flecha circular"/>
          <p:cNvSpPr/>
          <p:nvPr/>
        </p:nvSpPr>
        <p:spPr>
          <a:xfrm>
            <a:off x="5643570" y="2786058"/>
            <a:ext cx="1785950" cy="1857388"/>
          </a:xfrm>
          <a:prstGeom prst="circular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¿Dónde me puedo asesorar ante cualquier duda?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b="1" dirty="0" smtClean="0"/>
          </a:p>
          <a:p>
            <a:r>
              <a:rPr lang="es-MX" b="1" dirty="0" smtClean="0"/>
              <a:t>Regencia y Jefatura de Grado: </a:t>
            </a:r>
            <a:r>
              <a:rPr lang="es-MX" dirty="0" smtClean="0"/>
              <a:t>se encuentran en las oficinas en el sector de nivel superior. </a:t>
            </a:r>
          </a:p>
          <a:p>
            <a:endParaRPr lang="es-MX" b="1" dirty="0" smtClean="0"/>
          </a:p>
          <a:p>
            <a:r>
              <a:rPr lang="es-MX" b="1" dirty="0" smtClean="0"/>
              <a:t>Alumnos consejeros y centro de Estudiantes</a:t>
            </a:r>
          </a:p>
          <a:p>
            <a:pPr>
              <a:buNone/>
            </a:pPr>
            <a:endParaRPr lang="es-MX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¿Qué tipo de alumno puedo ser?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En este nuevo nivel tengo </a:t>
            </a:r>
            <a:r>
              <a:rPr lang="es-ES" b="1" dirty="0" smtClean="0"/>
              <a:t>AUTONOMÍA</a:t>
            </a:r>
            <a:r>
              <a:rPr lang="es-ES" dirty="0" smtClean="0"/>
              <a:t>:</a:t>
            </a:r>
          </a:p>
          <a:p>
            <a:pPr>
              <a:buNone/>
            </a:pPr>
            <a:r>
              <a:rPr lang="es-ES" dirty="0" smtClean="0"/>
              <a:t>Puedo decidir cómo cursar y rendir </a:t>
            </a:r>
          </a:p>
          <a:p>
            <a:pPr>
              <a:buNone/>
            </a:pPr>
            <a:r>
              <a:rPr lang="es-ES" dirty="0" smtClean="0"/>
              <a:t>algunas materias:</a:t>
            </a:r>
          </a:p>
          <a:p>
            <a:pPr algn="ctr">
              <a:buNone/>
            </a:pPr>
            <a:r>
              <a:rPr lang="es-ES" dirty="0" smtClean="0"/>
              <a:t>Puedo ser…</a:t>
            </a:r>
          </a:p>
          <a:p>
            <a:r>
              <a:rPr lang="es-ES" b="1" dirty="0" smtClean="0"/>
              <a:t>Alumno de instituto Superior: </a:t>
            </a:r>
            <a:r>
              <a:rPr lang="es-ES" dirty="0" smtClean="0"/>
              <a:t>me inscribo todos los años y curso al menos una materia.</a:t>
            </a:r>
          </a:p>
          <a:p>
            <a:endParaRPr lang="es-ES" dirty="0" smtClean="0"/>
          </a:p>
          <a:p>
            <a:r>
              <a:rPr lang="es-ES" b="1" dirty="0" smtClean="0"/>
              <a:t>Alumno regular: </a:t>
            </a:r>
            <a:r>
              <a:rPr lang="es-ES" dirty="0" smtClean="0"/>
              <a:t>aquel que registre  como “aprobada” mínimo 2 unidades curriculares en el año académico inmediato al anterior. 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667" b="3141"/>
          <a:stretch>
            <a:fillRect/>
          </a:stretch>
        </p:blipFill>
        <p:spPr bwMode="auto">
          <a:xfrm>
            <a:off x="6948264" y="1136800"/>
            <a:ext cx="2016224" cy="222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¿Qué tipo de alumno puedo ser?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las unidades curriculares</a:t>
            </a:r>
          </a:p>
          <a:p>
            <a:pPr>
              <a:buNone/>
            </a:pPr>
            <a:r>
              <a:rPr lang="es-ES" dirty="0" smtClean="0"/>
              <a:t>    puedo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1785918" y="2500306"/>
            <a:ext cx="2232248" cy="136815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Promocionar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1"/>
                </a:solidFill>
              </a:rPr>
              <a:t>sin examen final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57158" y="3786190"/>
            <a:ext cx="1872208" cy="136815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Ser libre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2071670" y="4786322"/>
            <a:ext cx="2304256" cy="136815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Ser Regular con examen final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Valeria\Documents\ISFD\Jornada Institucional Participación y compromiso\EligeFr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582" y="1196752"/>
            <a:ext cx="3975906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POSIBILIDADES</a:t>
            </a:r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 través de distintos proyectos y líneas de acción del instituto los alumnos pueden participar en: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Jornadas </a:t>
            </a:r>
          </a:p>
          <a:p>
            <a:r>
              <a:rPr lang="es-ES" dirty="0" smtClean="0"/>
              <a:t>Proyectos </a:t>
            </a:r>
          </a:p>
          <a:p>
            <a:r>
              <a:rPr lang="es-ES" dirty="0" smtClean="0"/>
              <a:t>Congresos </a:t>
            </a:r>
          </a:p>
          <a:p>
            <a:r>
              <a:rPr lang="es-ES" dirty="0" smtClean="0"/>
              <a:t>Talleres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tx1"/>
                </a:solidFill>
              </a:rPr>
              <a:t>Información importante!!!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equipo de gestión pone en conocimiento a los postulantes la siguiente información </a:t>
            </a: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sz="3200" dirty="0" smtClean="0"/>
              <a:t>Por </a:t>
            </a:r>
            <a:r>
              <a:rPr lang="es-MX" sz="3200" dirty="0"/>
              <a:t>determinación de la Dirección de Educación Superior deben </a:t>
            </a:r>
            <a:r>
              <a:rPr lang="es-MX" sz="3200" b="1" dirty="0"/>
              <a:t>ingresar a la carrera la cantidad de: </a:t>
            </a:r>
            <a:endParaRPr lang="es-MX" sz="3200" b="1" dirty="0" smtClean="0"/>
          </a:p>
          <a:p>
            <a:pPr marL="0" indent="0" algn="ctr">
              <a:buNone/>
            </a:pPr>
            <a:r>
              <a:rPr lang="es-MX" sz="4400" b="1" dirty="0" smtClean="0"/>
              <a:t>40 </a:t>
            </a:r>
            <a:r>
              <a:rPr lang="es-MX" sz="4400" b="1" dirty="0"/>
              <a:t>titulares y 20 suplentes.</a:t>
            </a:r>
            <a:endParaRPr lang="es-AR" sz="4400" b="1" dirty="0"/>
          </a:p>
          <a:p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65322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400" dirty="0">
                <a:solidFill>
                  <a:schemeClr val="tx1"/>
                </a:solidFill>
              </a:rPr>
              <a:t>Por disposición de Consejo Académico N° 02/2023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Por </a:t>
            </a:r>
            <a:r>
              <a:rPr lang="es-MX" dirty="0"/>
              <a:t>ser la Escuela Normal una Unidad Académica se</a:t>
            </a:r>
            <a:r>
              <a:rPr lang="es-ES" dirty="0"/>
              <a:t> aprueba el ingreso directo de estudiantes integrantes del cuerpo de bandera 2022, egresados de Nivel Secundario, orientación Ciencias Naturales de la Escuela Normal Superior Fray Justo Santa María de Oro a la carrera Profesorado de Educación Secundaria en Biología, quienes deberán realizar el curso introductorio de manera </a:t>
            </a:r>
            <a:r>
              <a:rPr lang="es-ES" dirty="0" err="1"/>
              <a:t>nivelatoria</a:t>
            </a:r>
            <a:r>
              <a:rPr lang="es-ES" dirty="0"/>
              <a:t>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604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selección de los aspirantes que ingresan se realizará a partir de los siguientes criterios aprobados por Disposición de Consejo Académico N°5/2023 donde se determina que el ingreso será </a:t>
            </a:r>
            <a:endParaRPr lang="es-MX" dirty="0" smtClean="0"/>
          </a:p>
          <a:p>
            <a:r>
              <a:rPr lang="es-MX" sz="4000" b="1" dirty="0" smtClean="0"/>
              <a:t>por </a:t>
            </a:r>
            <a:r>
              <a:rPr lang="es-MX" sz="4000" b="1" dirty="0"/>
              <a:t>orden de mérito hasta completar el cupo disponible (40 titulares, 20 suplentes).</a:t>
            </a:r>
            <a:endParaRPr lang="es-AR" sz="40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916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solidFill>
                  <a:schemeClr val="tx1"/>
                </a:solidFill>
              </a:rPr>
              <a:t>Los criterios que se tendrán en cuenta serán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1-Documentación </a:t>
            </a:r>
            <a:r>
              <a:rPr lang="es-ES" dirty="0"/>
              <a:t>completa al momento de la inscripción.</a:t>
            </a:r>
            <a:endParaRPr lang="es-AR" dirty="0"/>
          </a:p>
          <a:p>
            <a:r>
              <a:rPr lang="es-ES" dirty="0"/>
              <a:t>2-Asistencia al cursillo 80%.</a:t>
            </a:r>
            <a:endParaRPr lang="es-AR" dirty="0"/>
          </a:p>
          <a:p>
            <a:r>
              <a:rPr lang="es-ES" dirty="0"/>
              <a:t>3-Trabajos prácticos aprobados 100%.</a:t>
            </a:r>
            <a:endParaRPr lang="es-AR" dirty="0"/>
          </a:p>
          <a:p>
            <a:r>
              <a:rPr lang="es-ES" dirty="0"/>
              <a:t>4-Instancia integradora final aprobada con un 70% (se evalúan los ejes comprensión lectora, Biología y química, dicha instancia incluye requisitos de acreditación y cada uno de ellos establecerá criterios que serán tenidos en cuenta al momento de la calificación).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5902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orden de mérito se establecerá a partir del cumplimiento de los incisos 1, 2 y 3 y de una </a:t>
            </a:r>
            <a:endParaRPr lang="es-ES" dirty="0" smtClean="0"/>
          </a:p>
          <a:p>
            <a:endParaRPr lang="es-ES" sz="4400" b="1" dirty="0"/>
          </a:p>
          <a:p>
            <a:r>
              <a:rPr lang="es-ES" sz="4400" b="1" dirty="0" smtClean="0"/>
              <a:t>calificación </a:t>
            </a:r>
            <a:r>
              <a:rPr lang="es-ES" sz="4400" b="1" dirty="0"/>
              <a:t>cuantitativa de la evaluación integradora final</a:t>
            </a:r>
            <a:r>
              <a:rPr lang="es-ES" sz="4400" dirty="0"/>
              <a:t>. </a:t>
            </a:r>
            <a:endParaRPr lang="es-AR" sz="4400" dirty="0"/>
          </a:p>
          <a:p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131031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Subtítulo"/>
          <p:cNvSpPr txBox="1">
            <a:spLocks/>
          </p:cNvSpPr>
          <p:nvPr/>
        </p:nvSpPr>
        <p:spPr>
          <a:xfrm>
            <a:off x="467544" y="332656"/>
            <a:ext cx="7848872" cy="7200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AMBIENTACIÓN AL NIVEL SUPERIOR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5576" y="4077072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Te damos la </a:t>
            </a:r>
            <a:r>
              <a:rPr lang="es-AR" sz="2400" b="1" dirty="0" smtClean="0"/>
              <a:t>BIENVENIDA</a:t>
            </a:r>
            <a:r>
              <a:rPr lang="es-AR" sz="2400" dirty="0" smtClean="0"/>
              <a:t> al comienzo de un nuevo nivel en tu trayectoria educativa. Llegas a una instancia que es diferente al secundario, al trabajo y a la vida cotidiana, diferente por la posibilidad de decidir cómo llevarlo a cabo, por los compañeros, por los docentes, por la exigencia, por la forma de cursar, estudiar, rendir… </a:t>
            </a:r>
          </a:p>
          <a:p>
            <a:endParaRPr lang="es-A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es-ES" dirty="0"/>
              <a:t>En caso de que haya varios estudiantes con la misma calificación y superen el cupo establecido se tomara como criterio lo sugerido por la D.E.S:</a:t>
            </a:r>
            <a:endParaRPr lang="es-AR" dirty="0"/>
          </a:p>
          <a:p>
            <a:r>
              <a:rPr lang="es-ES" dirty="0"/>
              <a:t>1° el promedio del aspirante obtenido en la secundaria</a:t>
            </a:r>
            <a:endParaRPr lang="es-AR" dirty="0"/>
          </a:p>
          <a:p>
            <a:r>
              <a:rPr lang="es-ES" dirty="0"/>
              <a:t>2° que sea alumno que ha egresado de nuestra institución</a:t>
            </a:r>
            <a:endParaRPr lang="es-AR" dirty="0"/>
          </a:p>
          <a:p>
            <a:r>
              <a:rPr lang="es-ES" dirty="0"/>
              <a:t>3° que haya estado preinscripto cuando se inició el expediente de la carrera como alumno interesado.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01762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Luego de brindar esta información se firma un acta acuerdo. </a:t>
            </a:r>
            <a:endParaRPr lang="es-MX" dirty="0"/>
          </a:p>
          <a:p>
            <a:pPr marL="0" indent="0">
              <a:buNone/>
            </a:pPr>
            <a:r>
              <a:rPr lang="es-MX" b="1" dirty="0" smtClean="0"/>
              <a:t>La </a:t>
            </a:r>
            <a:r>
              <a:rPr lang="es-MX" b="1" dirty="0"/>
              <a:t>firma </a:t>
            </a:r>
            <a:r>
              <a:rPr lang="es-MX" b="1" dirty="0" smtClean="0"/>
              <a:t>del acta </a:t>
            </a:r>
            <a:r>
              <a:rPr lang="es-MX" sz="3200" b="1" dirty="0"/>
              <a:t>implica la aceptación de las condiciones establecidas para el ingreso a la carrera </a:t>
            </a:r>
            <a:endParaRPr lang="es-MX" sz="3200" b="1" dirty="0" smtClean="0"/>
          </a:p>
          <a:p>
            <a:pPr marL="0" indent="0">
              <a:buNone/>
            </a:pPr>
            <a:r>
              <a:rPr lang="es-MX" dirty="0" smtClean="0"/>
              <a:t>Se </a:t>
            </a:r>
            <a:r>
              <a:rPr lang="es-MX" dirty="0"/>
              <a:t>debe aplicar este mecanismo para completar un cupo de ingresantes cuyo recorrido por razones edilicias y pedagógicas sea factible de ser atendido.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01490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Dada la cantidad de aspirantes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Se organizarán 2 comisiones</a:t>
            </a:r>
          </a:p>
          <a:p>
            <a:r>
              <a:rPr lang="es-AR" dirty="0" smtClean="0"/>
              <a:t>Una funcionará en el salón de actos</a:t>
            </a:r>
          </a:p>
          <a:p>
            <a:r>
              <a:rPr lang="es-AR" dirty="0" smtClean="0"/>
              <a:t>Otra en el SUM</a:t>
            </a:r>
          </a:p>
          <a:p>
            <a:r>
              <a:rPr lang="es-AR" dirty="0" smtClean="0"/>
              <a:t>La distribución de aspirantes la realizará el equipo de gestión, no habrá posibilidades de cambio. </a:t>
            </a:r>
          </a:p>
          <a:p>
            <a:endParaRPr lang="es-AR" dirty="0" smtClean="0"/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33355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649" t="22438" r="21221" b="17516"/>
          <a:stretch/>
        </p:blipFill>
        <p:spPr>
          <a:xfrm>
            <a:off x="0" y="6016"/>
            <a:ext cx="9144000" cy="68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Hemos llegado al fin!!!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Esperamos que esta ambientación te ayude a reconocerte como parte de esta institución, como un miembro vivo de la Escuela y  que sepas que estamos para responder a todas tus inquietudes y acompañarte en este inicio de camino de la formación docente. 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				                 </a:t>
            </a:r>
            <a:r>
              <a:rPr lang="es-ES" sz="6600" dirty="0" smtClean="0"/>
              <a:t>Éxitos!!!</a:t>
            </a:r>
            <a:endParaRPr lang="es-E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04664"/>
            <a:ext cx="8503920" cy="6192688"/>
          </a:xfrm>
        </p:spPr>
        <p:txBody>
          <a:bodyPr/>
          <a:lstStyle/>
          <a:p>
            <a:r>
              <a:rPr lang="es-AR" dirty="0" smtClean="0"/>
              <a:t>Sabemos que llegas hasta aquí por diferentes situaciones y decisiones…</a:t>
            </a:r>
          </a:p>
          <a:p>
            <a:r>
              <a:rPr lang="es-AR" dirty="0" smtClean="0"/>
              <a:t>Algunos llegan más seguros, otros con incertidumbre y temores frente a lo desconocido.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Por ello te proponemos esta instancia de 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		</a:t>
            </a:r>
            <a:r>
              <a:rPr lang="es-AR" b="1" dirty="0" smtClean="0"/>
              <a:t>AMBIENTACIÓN</a:t>
            </a:r>
            <a:r>
              <a:rPr lang="es-AR" dirty="0" smtClean="0"/>
              <a:t>: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El objetivo es brindarte al momento de comenzar, toda la información necesaria para que se sienta contenido por la institución.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337018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</a:rPr>
              <a:t>Instituto Superior de Formación Docente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50392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¿Quiénes somos?</a:t>
            </a:r>
            <a:endParaRPr lang="es-ES" dirty="0" smtClean="0"/>
          </a:p>
          <a:p>
            <a:pPr>
              <a:buNone/>
            </a:pPr>
            <a:endParaRPr lang="es-ES" sz="2300" b="1" u="sng" dirty="0" smtClean="0"/>
          </a:p>
          <a:p>
            <a:pPr>
              <a:buNone/>
            </a:pPr>
            <a:r>
              <a:rPr lang="es-ES" sz="2800" b="1" u="sng" dirty="0" err="1" smtClean="0"/>
              <a:t>Rectora:</a:t>
            </a:r>
            <a:r>
              <a:rPr lang="es-ES" sz="2800" dirty="0" err="1"/>
              <a:t>Carolina</a:t>
            </a:r>
            <a:r>
              <a:rPr lang="es-ES" sz="2800" dirty="0"/>
              <a:t> </a:t>
            </a:r>
            <a:r>
              <a:rPr lang="es-ES" sz="2800" dirty="0" err="1"/>
              <a:t>Caliva</a:t>
            </a:r>
            <a:endParaRPr lang="es-ES" sz="2800" dirty="0" smtClean="0"/>
          </a:p>
          <a:p>
            <a:pPr>
              <a:buNone/>
            </a:pPr>
            <a:endParaRPr lang="es-ES" sz="2800" b="1" u="sng" dirty="0" smtClean="0"/>
          </a:p>
          <a:p>
            <a:pPr>
              <a:buNone/>
            </a:pPr>
            <a:endParaRPr lang="es-ES" sz="2800" b="1" u="sng" dirty="0" smtClean="0"/>
          </a:p>
          <a:p>
            <a:pPr>
              <a:buNone/>
            </a:pPr>
            <a:r>
              <a:rPr lang="es-ES" sz="2800" b="1" u="sng" dirty="0" smtClean="0"/>
              <a:t>Vice - rectora:</a:t>
            </a:r>
            <a:r>
              <a:rPr lang="es-ES" sz="2800" dirty="0" smtClean="0"/>
              <a:t> </a:t>
            </a:r>
          </a:p>
          <a:p>
            <a:pPr>
              <a:buNone/>
            </a:pPr>
            <a:r>
              <a:rPr lang="es-ES" sz="2800" dirty="0" smtClean="0"/>
              <a:t>Prof</a:t>
            </a:r>
            <a:r>
              <a:rPr lang="es-ES" sz="2800" dirty="0"/>
              <a:t>. Ana Valeria Pezzini</a:t>
            </a:r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sz="2800" b="1" u="sng" dirty="0" smtClean="0"/>
          </a:p>
          <a:p>
            <a:pPr>
              <a:buNone/>
            </a:pPr>
            <a:r>
              <a:rPr lang="es-ES" sz="2800" b="1" u="sng" dirty="0" smtClean="0"/>
              <a:t>Regente: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Picture 2" descr="E:\IMAGENES\Escuelas\Normal\actos 2019\IMG-20191012-WA0028.jpg"/>
          <p:cNvPicPr>
            <a:picLocks noChangeAspect="1" noChangeArrowheads="1"/>
          </p:cNvPicPr>
          <p:nvPr/>
        </p:nvPicPr>
        <p:blipFill>
          <a:blip r:embed="rId2" cstate="print"/>
          <a:srcRect l="65975" t="20783" r="15012" b="64840"/>
          <a:stretch>
            <a:fillRect/>
          </a:stretch>
        </p:blipFill>
        <p:spPr bwMode="auto">
          <a:xfrm>
            <a:off x="4845421" y="3284984"/>
            <a:ext cx="1430768" cy="1921615"/>
          </a:xfrm>
          <a:prstGeom prst="rect">
            <a:avLst/>
          </a:prstGeom>
          <a:noFill/>
        </p:spPr>
      </p:pic>
      <p:pic>
        <p:nvPicPr>
          <p:cNvPr id="1028" name="Picture 4" descr="E:\IMAGENES\Escuelas\Normal\actos 2019\IMG-20191012-WA0028.jpg"/>
          <p:cNvPicPr>
            <a:picLocks noChangeAspect="1" noChangeArrowheads="1"/>
          </p:cNvPicPr>
          <p:nvPr/>
        </p:nvPicPr>
        <p:blipFill>
          <a:blip r:embed="rId2" cstate="print"/>
          <a:srcRect l="43994" t="22525" r="38290" b="64289"/>
          <a:stretch>
            <a:fillRect/>
          </a:stretch>
        </p:blipFill>
        <p:spPr bwMode="auto">
          <a:xfrm>
            <a:off x="4860032" y="1268760"/>
            <a:ext cx="141615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26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sz="4000" b="1" u="sng" dirty="0" smtClean="0"/>
          </a:p>
          <a:p>
            <a:pPr>
              <a:buNone/>
            </a:pPr>
            <a:r>
              <a:rPr lang="es-ES" sz="4000" b="1" u="sng" dirty="0" smtClean="0"/>
              <a:t>Jefaturas: </a:t>
            </a:r>
          </a:p>
          <a:p>
            <a:pPr>
              <a:buNone/>
            </a:pPr>
            <a:endParaRPr lang="es-ES" sz="2800" b="1" u="sng" dirty="0" smtClean="0"/>
          </a:p>
          <a:p>
            <a:pPr>
              <a:buNone/>
            </a:pPr>
            <a:r>
              <a:rPr lang="es-ES" sz="2800" b="1" u="sng" dirty="0" smtClean="0"/>
              <a:t>Grado/Formación inicial:</a:t>
            </a:r>
          </a:p>
          <a:p>
            <a:pPr>
              <a:buNone/>
            </a:pPr>
            <a:r>
              <a:rPr lang="es-ES" sz="2800" dirty="0" smtClean="0"/>
              <a:t> Prof. Liliana </a:t>
            </a:r>
            <a:r>
              <a:rPr lang="es-ES" sz="2800" dirty="0" err="1" smtClean="0"/>
              <a:t>Vedia</a:t>
            </a:r>
            <a:r>
              <a:rPr lang="es-ES" sz="2800" dirty="0" smtClean="0"/>
              <a:t>.</a:t>
            </a:r>
          </a:p>
          <a:p>
            <a:pPr>
              <a:buNone/>
            </a:pPr>
            <a:endParaRPr lang="es-ES" sz="2800" b="1" u="sng" dirty="0" smtClean="0"/>
          </a:p>
          <a:p>
            <a:pPr>
              <a:buNone/>
            </a:pPr>
            <a:endParaRPr lang="es-ES" sz="2800" b="1" u="sng" dirty="0" smtClean="0"/>
          </a:p>
          <a:p>
            <a:pPr>
              <a:buNone/>
            </a:pPr>
            <a:r>
              <a:rPr lang="es-ES" sz="2800" b="1" u="sng" dirty="0" smtClean="0"/>
              <a:t>Formador de formadores:</a:t>
            </a:r>
            <a:r>
              <a:rPr lang="es-ES" sz="2800" dirty="0" smtClean="0"/>
              <a:t> </a:t>
            </a:r>
          </a:p>
          <a:p>
            <a:pPr>
              <a:buNone/>
            </a:pPr>
            <a:r>
              <a:rPr lang="es-ES" sz="2800" dirty="0" smtClean="0"/>
              <a:t>Prof. Alejandra Castro</a:t>
            </a:r>
          </a:p>
          <a:p>
            <a:pPr>
              <a:buNone/>
            </a:pPr>
            <a:endParaRPr lang="es-ES" sz="2800" b="1" u="sng" dirty="0" smtClean="0"/>
          </a:p>
          <a:p>
            <a:pPr>
              <a:buNone/>
            </a:pPr>
            <a:endParaRPr lang="es-ES" sz="2800" b="1" u="sng" dirty="0" smtClean="0"/>
          </a:p>
          <a:p>
            <a:pPr>
              <a:buNone/>
            </a:pPr>
            <a:r>
              <a:rPr lang="es-ES" sz="2800" b="1" u="sng" dirty="0" smtClean="0"/>
              <a:t>Investigación:</a:t>
            </a:r>
            <a:r>
              <a:rPr lang="es-ES" sz="2800" dirty="0" smtClean="0"/>
              <a:t> </a:t>
            </a:r>
          </a:p>
          <a:p>
            <a:pPr>
              <a:buNone/>
            </a:pPr>
            <a:r>
              <a:rPr lang="es-ES" sz="2800" dirty="0" smtClean="0"/>
              <a:t>Prof. José Luis Castillo</a:t>
            </a:r>
          </a:p>
          <a:p>
            <a:pPr algn="ctr">
              <a:buNone/>
            </a:pPr>
            <a:endParaRPr lang="es-ES" sz="2800" b="1" u="sng" dirty="0" smtClean="0"/>
          </a:p>
          <a:p>
            <a:pPr algn="ctr">
              <a:buNone/>
            </a:pPr>
            <a:endParaRPr lang="es-ES" sz="2800" b="1" u="sng" dirty="0" smtClean="0"/>
          </a:p>
          <a:p>
            <a:endParaRPr lang="en-US" dirty="0"/>
          </a:p>
        </p:txBody>
      </p:sp>
      <p:pic>
        <p:nvPicPr>
          <p:cNvPr id="2051" name="Picture 3" descr="E:\IMAGENES\Escuelas\Normal\actos 2019\IMG-20191012-WA0028.jpg"/>
          <p:cNvPicPr>
            <a:picLocks noChangeAspect="1" noChangeArrowheads="1"/>
          </p:cNvPicPr>
          <p:nvPr/>
        </p:nvPicPr>
        <p:blipFill>
          <a:blip r:embed="rId2" cstate="print"/>
          <a:srcRect l="23421" t="22430" r="55760" b="59988"/>
          <a:stretch>
            <a:fillRect/>
          </a:stretch>
        </p:blipFill>
        <p:spPr bwMode="auto">
          <a:xfrm>
            <a:off x="5544108" y="4526249"/>
            <a:ext cx="1512168" cy="2268252"/>
          </a:xfrm>
          <a:prstGeom prst="rect">
            <a:avLst/>
          </a:prstGeom>
          <a:noFill/>
        </p:spPr>
      </p:pic>
      <p:pic>
        <p:nvPicPr>
          <p:cNvPr id="2052" name="Picture 4" descr="E:\IMAGENES\Escuelas\Normal\actos 2019\IMG-20191012-WA0028.jpg"/>
          <p:cNvPicPr>
            <a:picLocks noChangeAspect="1" noChangeArrowheads="1"/>
          </p:cNvPicPr>
          <p:nvPr/>
        </p:nvPicPr>
        <p:blipFill>
          <a:blip r:embed="rId2" cstate="print"/>
          <a:srcRect l="4458" t="22896" r="74723" b="57325"/>
          <a:stretch>
            <a:fillRect/>
          </a:stretch>
        </p:blipFill>
        <p:spPr bwMode="auto">
          <a:xfrm>
            <a:off x="5652120" y="764704"/>
            <a:ext cx="1296144" cy="2187243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8" t="29000" r="22438" b="44750"/>
          <a:stretch/>
        </p:blipFill>
        <p:spPr>
          <a:xfrm>
            <a:off x="5652120" y="2758345"/>
            <a:ext cx="1296144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Coordinación de la Práctica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es-MX" dirty="0" smtClean="0"/>
              <a:t>Coordinadora Práctica PEI </a:t>
            </a:r>
          </a:p>
          <a:p>
            <a:r>
              <a:rPr lang="es-MX" dirty="0" smtClean="0"/>
              <a:t>Prof. Vanesa </a:t>
            </a:r>
            <a:r>
              <a:rPr lang="es-MX" dirty="0" err="1" smtClean="0"/>
              <a:t>Aballay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Coordinadora Práctica PEP</a:t>
            </a:r>
          </a:p>
          <a:p>
            <a:r>
              <a:rPr lang="es-MX" dirty="0" err="1" smtClean="0"/>
              <a:t>Prof</a:t>
            </a:r>
            <a:r>
              <a:rPr lang="es-MX" dirty="0" smtClean="0"/>
              <a:t>  </a:t>
            </a:r>
            <a:r>
              <a:rPr lang="es-MX" dirty="0" err="1" smtClean="0"/>
              <a:t>Emilse</a:t>
            </a:r>
            <a:r>
              <a:rPr lang="es-MX" dirty="0" smtClean="0"/>
              <a:t> </a:t>
            </a:r>
            <a:r>
              <a:rPr lang="es-MX" dirty="0" smtClean="0"/>
              <a:t>Cano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Coordinador/a Práctica Biología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8437" t="20073" r="28866" b="56669"/>
          <a:stretch>
            <a:fillRect/>
          </a:stretch>
        </p:blipFill>
        <p:spPr bwMode="auto">
          <a:xfrm>
            <a:off x="5344166" y="2482010"/>
            <a:ext cx="1440160" cy="197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2201" r="23750" b="38450"/>
          <a:stretch/>
        </p:blipFill>
        <p:spPr>
          <a:xfrm>
            <a:off x="5364088" y="879415"/>
            <a:ext cx="1476164" cy="16134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400" b="1" u="sng" dirty="0" smtClean="0">
                <a:solidFill>
                  <a:schemeClr val="tx1"/>
                </a:solidFill>
              </a:rPr>
              <a:t>Consejo  Académico:</a:t>
            </a:r>
            <a:r>
              <a:rPr lang="es-ES" sz="2400" b="1" dirty="0" smtClean="0">
                <a:solidFill>
                  <a:schemeClr val="tx1"/>
                </a:solidFill>
              </a:rPr>
              <a:t>  </a:t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Conformado por equipo de conducción,   representantes docentes y alumnos.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El Consejo Académico es un órgano colegiado que está constituido por  representantes de los estamentos docentes y alumnos (se promoverá la conformación del claustro de egresados). </a:t>
            </a:r>
            <a:endParaRPr lang="es-ES_tradnl" dirty="0" smtClean="0"/>
          </a:p>
          <a:p>
            <a:r>
              <a:rPr lang="es-ES_tradnl" dirty="0" smtClean="0"/>
              <a:t>Este </a:t>
            </a:r>
            <a:r>
              <a:rPr lang="es-ES_tradnl" dirty="0"/>
              <a:t>organismo forma parte del gobierno del Instituto de Formación Docente con funciones directivas, es decir, que se constituye como un órgano con poder resolutivo, de gestión y consulta permanente del Rectorado del Instituto en todos los aspectos de carácter académico que hacen a la gestión del mismo. </a:t>
            </a:r>
            <a:endParaRPr lang="es-AR" dirty="0"/>
          </a:p>
          <a:p>
            <a:endParaRPr lang="es-A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92696"/>
            <a:ext cx="6790528" cy="75895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Profesorado de Biología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r>
              <a:rPr lang="es-ES" dirty="0" smtClean="0"/>
              <a:t>Tienen </a:t>
            </a:r>
            <a:r>
              <a:rPr lang="es-ES" dirty="0" smtClean="0"/>
              <a:t>unidades curriculares  correspondientes al campo de Formación General ,  al campo </a:t>
            </a:r>
            <a:r>
              <a:rPr lang="es-ES" dirty="0" smtClean="0"/>
              <a:t>de la </a:t>
            </a:r>
            <a:r>
              <a:rPr lang="es-ES" dirty="0" smtClean="0"/>
              <a:t>Formación  Específica y  al campo de la Práctica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La mayoría de las Unidades Curriculares son de cursado </a:t>
            </a:r>
            <a:r>
              <a:rPr lang="es-ES" dirty="0" smtClean="0"/>
              <a:t>cuatrimestral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Duración 4 año</a:t>
            </a:r>
            <a:r>
              <a:rPr lang="es-ES" dirty="0" smtClean="0"/>
              <a:t>s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Título validez Nacional</a:t>
            </a:r>
          </a:p>
          <a:p>
            <a:endParaRPr lang="es-E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770509" cy="138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221" t="32583" r="48893" b="19282"/>
          <a:stretch/>
        </p:blipFill>
        <p:spPr>
          <a:xfrm>
            <a:off x="785384" y="-8069"/>
            <a:ext cx="7573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60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938</Words>
  <Application>Microsoft Office PowerPoint</Application>
  <PresentationFormat>Presentación en pantalla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Calibri</vt:lpstr>
      <vt:lpstr>Constantia</vt:lpstr>
      <vt:lpstr>Wingdings 2</vt:lpstr>
      <vt:lpstr>Flow</vt:lpstr>
      <vt:lpstr>Escuela Normal Superior  Fray Justo Santa María de Oro</vt:lpstr>
      <vt:lpstr>Presentación de PowerPoint</vt:lpstr>
      <vt:lpstr>Presentación de PowerPoint</vt:lpstr>
      <vt:lpstr>Instituto Superior de Formación Docente</vt:lpstr>
      <vt:lpstr>Presentación de PowerPoint</vt:lpstr>
      <vt:lpstr>Coordinación de la Práctica</vt:lpstr>
      <vt:lpstr>Consejo  Académico:   Conformado por equipo de conducción,   representantes docentes y alumnos.</vt:lpstr>
      <vt:lpstr>Profesorado de Biología</vt:lpstr>
      <vt:lpstr>Presentación de PowerPoint</vt:lpstr>
      <vt:lpstr>Las Unidades Curriculares:</vt:lpstr>
      <vt:lpstr>¿Dónde me puedo asesorar ante cualquier duda?</vt:lpstr>
      <vt:lpstr>¿Qué tipo de alumno puedo ser?</vt:lpstr>
      <vt:lpstr>¿Qué tipo de alumno puedo ser?</vt:lpstr>
      <vt:lpstr>POSIBILIDADES</vt:lpstr>
      <vt:lpstr>Información importante!!!</vt:lpstr>
      <vt:lpstr>Por disposición de Consejo Académico N° 02/2023 </vt:lpstr>
      <vt:lpstr>Presentación de PowerPoint</vt:lpstr>
      <vt:lpstr>Los criterios que se tendrán en cuenta serán</vt:lpstr>
      <vt:lpstr>Presentación de PowerPoint</vt:lpstr>
      <vt:lpstr>Presentación de PowerPoint</vt:lpstr>
      <vt:lpstr>Presentación de PowerPoint</vt:lpstr>
      <vt:lpstr>Dada la cantidad de aspirantes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Superior Fray Justo Santa María de Oro</dc:title>
  <dc:creator>Valeria</dc:creator>
  <cp:lastModifiedBy>Valeria Pezzini</cp:lastModifiedBy>
  <cp:revision>122</cp:revision>
  <dcterms:created xsi:type="dcterms:W3CDTF">2012-02-29T02:52:18Z</dcterms:created>
  <dcterms:modified xsi:type="dcterms:W3CDTF">2023-03-21T12:49:50Z</dcterms:modified>
</cp:coreProperties>
</file>