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AR"/>
          </a:p>
        </p:txBody>
      </p:sp>
      <p:sp>
        <p:nvSpPr>
          <p:cNvPr id="4" name="Marcador de fecha 3"/>
          <p:cNvSpPr>
            <a:spLocks noGrp="1"/>
          </p:cNvSpPr>
          <p:nvPr>
            <p:ph type="dt" sz="half" idx="10"/>
          </p:nvPr>
        </p:nvSpPr>
        <p:spPr/>
        <p:txBody>
          <a:bodyPr/>
          <a:lstStyle/>
          <a:p>
            <a:fld id="{6BA53652-581F-439E-B960-8BE00280C4C3}" type="datetimeFigureOut">
              <a:rPr lang="es-AR" smtClean="0"/>
              <a:t>31/3/2023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600978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6BA53652-581F-439E-B960-8BE00280C4C3}" type="datetimeFigureOut">
              <a:rPr lang="es-AR" smtClean="0"/>
              <a:t>31/3/2023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177456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6BA53652-581F-439E-B960-8BE00280C4C3}" type="datetimeFigureOut">
              <a:rPr lang="es-AR" smtClean="0"/>
              <a:t>31/3/2023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2013318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6BA53652-581F-439E-B960-8BE00280C4C3}" type="datetimeFigureOut">
              <a:rPr lang="es-AR" smtClean="0"/>
              <a:t>31/3/2023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198360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BA53652-581F-439E-B960-8BE00280C4C3}" type="datetimeFigureOut">
              <a:rPr lang="es-AR" smtClean="0"/>
              <a:t>31/3/2023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156729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6BA53652-581F-439E-B960-8BE00280C4C3}" type="datetimeFigureOut">
              <a:rPr lang="es-AR" smtClean="0"/>
              <a:t>31/3/2023</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411817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6BA53652-581F-439E-B960-8BE00280C4C3}" type="datetimeFigureOut">
              <a:rPr lang="es-AR" smtClean="0"/>
              <a:t>31/3/2023</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126689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6BA53652-581F-439E-B960-8BE00280C4C3}" type="datetimeFigureOut">
              <a:rPr lang="es-AR" smtClean="0"/>
              <a:t>31/3/2023</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65133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BA53652-581F-439E-B960-8BE00280C4C3}" type="datetimeFigureOut">
              <a:rPr lang="es-AR" smtClean="0"/>
              <a:t>31/3/2023</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66370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BA53652-581F-439E-B960-8BE00280C4C3}" type="datetimeFigureOut">
              <a:rPr lang="es-AR" smtClean="0"/>
              <a:t>31/3/2023</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51255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BA53652-581F-439E-B960-8BE00280C4C3}" type="datetimeFigureOut">
              <a:rPr lang="es-AR" smtClean="0"/>
              <a:t>31/3/2023</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0D917B90-F0E6-44F7-9097-A05D2B4FD50F}" type="slidenum">
              <a:rPr lang="es-AR" smtClean="0"/>
              <a:t>‹Nº›</a:t>
            </a:fld>
            <a:endParaRPr lang="es-AR"/>
          </a:p>
        </p:txBody>
      </p:sp>
    </p:spTree>
    <p:extLst>
      <p:ext uri="{BB962C8B-B14F-4D97-AF65-F5344CB8AC3E}">
        <p14:creationId xmlns:p14="http://schemas.microsoft.com/office/powerpoint/2010/main" val="298321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53652-581F-439E-B960-8BE00280C4C3}" type="datetimeFigureOut">
              <a:rPr lang="es-AR" smtClean="0"/>
              <a:t>31/3/2023</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17B90-F0E6-44F7-9097-A05D2B4FD50F}" type="slidenum">
              <a:rPr lang="es-AR" smtClean="0"/>
              <a:t>‹Nº›</a:t>
            </a:fld>
            <a:endParaRPr lang="es-AR"/>
          </a:p>
        </p:txBody>
      </p:sp>
    </p:spTree>
    <p:extLst>
      <p:ext uri="{BB962C8B-B14F-4D97-AF65-F5344CB8AC3E}">
        <p14:creationId xmlns:p14="http://schemas.microsoft.com/office/powerpoint/2010/main" val="80497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395550"/>
          </a:xfrm>
        </p:spPr>
        <p:txBody>
          <a:bodyPr>
            <a:normAutofit/>
          </a:bodyPr>
          <a:lstStyle/>
          <a:p>
            <a:r>
              <a:rPr lang="es-MX" sz="3600" b="1" dirty="0" smtClean="0">
                <a:latin typeface="Arial" panose="020B0604020202020204" pitchFamily="34" charset="0"/>
                <a:cs typeface="Arial" panose="020B0604020202020204" pitchFamily="34" charset="0"/>
              </a:rPr>
              <a:t>LAS CIENCIAS BIOLÒGICAS A LO LARGO DE LA HISTORIA.</a:t>
            </a:r>
            <a:endParaRPr lang="es-AR" sz="3600" b="1"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524000" y="2623930"/>
            <a:ext cx="9144000" cy="2633870"/>
          </a:xfrm>
        </p:spPr>
        <p:txBody>
          <a:bodyPr/>
          <a:lstStyle/>
          <a:p>
            <a:endParaRPr lang="es-MX" dirty="0" smtClean="0"/>
          </a:p>
          <a:p>
            <a:r>
              <a:rPr lang="es-MX" dirty="0" smtClean="0"/>
              <a:t>La biología su nombre proviene de raíces griegas (bio = vida) y aòyia (logia = ciencia, tratado, estudio, basado en el verbo griego AEYEIV (legen = seleccionar, reunir).</a:t>
            </a:r>
          </a:p>
          <a:p>
            <a:r>
              <a:rPr lang="es-MX" dirty="0" smtClean="0"/>
              <a:t>Por lo que su significado es “Ciencia que estudia la vida”.</a:t>
            </a:r>
          </a:p>
          <a:p>
            <a:endParaRPr lang="es-MX" dirty="0" smtClean="0"/>
          </a:p>
          <a:p>
            <a:endParaRPr lang="es-AR" dirty="0"/>
          </a:p>
        </p:txBody>
      </p:sp>
    </p:spTree>
    <p:extLst>
      <p:ext uri="{BB962C8B-B14F-4D97-AF65-F5344CB8AC3E}">
        <p14:creationId xmlns:p14="http://schemas.microsoft.com/office/powerpoint/2010/main" val="417578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1513" y="418134"/>
            <a:ext cx="10515600" cy="721553"/>
          </a:xfrm>
        </p:spPr>
        <p:txBody>
          <a:bodyPr>
            <a:normAutofit/>
          </a:bodyPr>
          <a:lstStyle/>
          <a:p>
            <a:r>
              <a:rPr lang="es-MX" sz="2400" b="1" u="sng" dirty="0" smtClean="0">
                <a:solidFill>
                  <a:srgbClr val="002060"/>
                </a:solidFill>
              </a:rPr>
              <a:t>BIOLOGÌA EN LA ANTIGÜEDAD = FILOSOFIA NATURAL.</a:t>
            </a:r>
            <a:endParaRPr lang="es-AR" sz="2400" b="1" u="sng" dirty="0">
              <a:solidFill>
                <a:srgbClr val="002060"/>
              </a:solidFill>
            </a:endParaRPr>
          </a:p>
        </p:txBody>
      </p:sp>
      <p:sp>
        <p:nvSpPr>
          <p:cNvPr id="3" name="Marcador de contenido 2"/>
          <p:cNvSpPr>
            <a:spLocks noGrp="1"/>
          </p:cNvSpPr>
          <p:nvPr>
            <p:ph idx="1"/>
          </p:nvPr>
        </p:nvSpPr>
        <p:spPr>
          <a:xfrm>
            <a:off x="838200" y="1139687"/>
            <a:ext cx="10515600" cy="5037276"/>
          </a:xfrm>
        </p:spPr>
        <p:txBody>
          <a:bodyPr>
            <a:normAutofit/>
          </a:bodyPr>
          <a:lstStyle/>
          <a:p>
            <a:r>
              <a:rPr lang="es-MX" sz="2400" dirty="0" smtClean="0"/>
              <a:t>ARISTOTELES (384 – 322 a.c) nos provee de herramientas para comprender los seres vivos en sus principios metafísicos, promueve al ser humano como parte del reino animal, formuló la primera teoría sobre la clasificación y sistemática de los animales y una completa teoría de la ciencia y la metodología de investigación científica.</a:t>
            </a:r>
          </a:p>
          <a:p>
            <a:r>
              <a:rPr lang="es-MX" sz="2400" dirty="0" smtClean="0"/>
              <a:t>RENACIMIENTO ( a fines del siglo XIII – XIV al XVI) en Europa los biólogos diseccionaron el cuerpo humano para intentar aprender cómo funciona. VESALIO Y HARVEY (utilizaron la experimentación y la observación).</a:t>
            </a:r>
          </a:p>
          <a:p>
            <a:pPr>
              <a:buFont typeface="Wingdings" panose="05000000000000000000" pitchFamily="2" charset="2"/>
              <a:buChar char="q"/>
            </a:pPr>
            <a:r>
              <a:rPr lang="es-MX" sz="2400" dirty="0" smtClean="0"/>
              <a:t>GALILEO GALILEI (1609) construyó el primer microscopio simple, en 1617-1619 aparece el microscopio de dos lentes. Aquel invento permitió descubrir niveles de complejidad insospechados.</a:t>
            </a:r>
          </a:p>
          <a:p>
            <a:pPr>
              <a:buFont typeface="Wingdings" panose="05000000000000000000" pitchFamily="2" charset="2"/>
              <a:buChar char="q"/>
            </a:pPr>
            <a:r>
              <a:rPr lang="es-MX" dirty="0" smtClean="0"/>
              <a:t>ANTON VAN LEEUWENOEK Descubrió los glóbulos en la sangre (1673), los protozoo (1675), los espermatozoides (1677).</a:t>
            </a:r>
            <a:endParaRPr lang="es-AR" dirty="0"/>
          </a:p>
        </p:txBody>
      </p:sp>
    </p:spTree>
    <p:extLst>
      <p:ext uri="{BB962C8B-B14F-4D97-AF65-F5344CB8AC3E}">
        <p14:creationId xmlns:p14="http://schemas.microsoft.com/office/powerpoint/2010/main" val="371126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03501"/>
          </a:xfrm>
        </p:spPr>
        <p:txBody>
          <a:bodyPr>
            <a:normAutofit fontScale="90000"/>
          </a:bodyPr>
          <a:lstStyle/>
          <a:p>
            <a:r>
              <a:rPr lang="es-MX" sz="2400" b="1" dirty="0" smtClean="0"/>
              <a:t>HISTORIA DE LAS CS. BIOLÒGICAS</a:t>
            </a:r>
            <a:endParaRPr lang="es-AR" sz="2400" b="1" dirty="0"/>
          </a:p>
        </p:txBody>
      </p:sp>
      <p:sp>
        <p:nvSpPr>
          <p:cNvPr id="3" name="Marcador de contenido 2"/>
          <p:cNvSpPr>
            <a:spLocks noGrp="1"/>
          </p:cNvSpPr>
          <p:nvPr>
            <p:ph idx="1"/>
          </p:nvPr>
        </p:nvSpPr>
        <p:spPr>
          <a:xfrm>
            <a:off x="838200" y="861390"/>
            <a:ext cx="10515600" cy="4770783"/>
          </a:xfrm>
        </p:spPr>
        <p:txBody>
          <a:bodyPr>
            <a:normAutofit/>
          </a:bodyPr>
          <a:lstStyle/>
          <a:p>
            <a:r>
              <a:rPr lang="es-MX" sz="2400" dirty="0" smtClean="0"/>
              <a:t>SIGLO XIX ( 1838) – TEORÌA CELULAR ( MATHIAS ACHLEIDEN – THEODOR SCHWANN). Comenzaron a promover las ideas sobre célula como unidad básica de los seres vivos. Aunque se oponían a la idea que todas las células provienen de otras.</a:t>
            </a:r>
          </a:p>
          <a:p>
            <a:r>
              <a:rPr lang="es-MX" sz="2400" dirty="0" smtClean="0"/>
              <a:t>En 1860 ROBERT REMARK Y RUDOLF VIRCHOW – Dieron lugar a la Teoría Celular Moderna que establece:</a:t>
            </a:r>
          </a:p>
          <a:p>
            <a:pPr>
              <a:buFont typeface="Wingdings" panose="05000000000000000000" pitchFamily="2" charset="2"/>
              <a:buChar char="Ø"/>
            </a:pPr>
            <a:r>
              <a:rPr lang="es-MX" sz="2400" dirty="0" smtClean="0"/>
              <a:t>Todos los organismos están compuestos por una o más células.</a:t>
            </a:r>
          </a:p>
          <a:p>
            <a:pPr>
              <a:buFont typeface="Wingdings" panose="05000000000000000000" pitchFamily="2" charset="2"/>
              <a:buChar char="Ø"/>
            </a:pPr>
            <a:r>
              <a:rPr lang="es-MX" sz="2400" dirty="0" smtClean="0"/>
              <a:t>La célula es la unidad básica de estructura y organización de los organismos.</a:t>
            </a:r>
          </a:p>
          <a:p>
            <a:pPr>
              <a:buFont typeface="Wingdings" panose="05000000000000000000" pitchFamily="2" charset="2"/>
              <a:buChar char="Ø"/>
            </a:pPr>
            <a:r>
              <a:rPr lang="es-MX" sz="2400" dirty="0" smtClean="0"/>
              <a:t>Las células surgen de células preexistentes. (Rudolf Virchow).</a:t>
            </a:r>
          </a:p>
          <a:p>
            <a:r>
              <a:rPr lang="es-MX" sz="2400" dirty="0" smtClean="0"/>
              <a:t>A lo largo de los siglos XVIII Y XIX algunas ciencias biológicas como la botánica y la zoología se convirtieron en disciplinas científicas (método científico).</a:t>
            </a:r>
            <a:endParaRPr lang="es-AR" sz="2400" dirty="0"/>
          </a:p>
        </p:txBody>
      </p:sp>
    </p:spTree>
    <p:extLst>
      <p:ext uri="{BB962C8B-B14F-4D97-AF65-F5344CB8AC3E}">
        <p14:creationId xmlns:p14="http://schemas.microsoft.com/office/powerpoint/2010/main" val="523140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75779"/>
          </a:xfrm>
        </p:spPr>
        <p:txBody>
          <a:bodyPr>
            <a:normAutofit/>
          </a:bodyPr>
          <a:lstStyle/>
          <a:p>
            <a:r>
              <a:rPr lang="es-MX" sz="2400" b="1" dirty="0" smtClean="0">
                <a:solidFill>
                  <a:srgbClr val="C00000"/>
                </a:solidFill>
              </a:rPr>
              <a:t>SIGLO XVIII Y XIX:</a:t>
            </a:r>
            <a:endParaRPr lang="es-AR" sz="2400" b="1" dirty="0">
              <a:solidFill>
                <a:srgbClr val="C00000"/>
              </a:solidFill>
            </a:endParaRPr>
          </a:p>
        </p:txBody>
      </p:sp>
      <p:sp>
        <p:nvSpPr>
          <p:cNvPr id="3" name="Marcador de contenido 2"/>
          <p:cNvSpPr>
            <a:spLocks noGrp="1"/>
          </p:cNvSpPr>
          <p:nvPr>
            <p:ph idx="1"/>
          </p:nvPr>
        </p:nvSpPr>
        <p:spPr>
          <a:xfrm>
            <a:off x="838200" y="940904"/>
            <a:ext cx="10515600" cy="5236059"/>
          </a:xfrm>
        </p:spPr>
        <p:txBody>
          <a:bodyPr/>
          <a:lstStyle/>
          <a:p>
            <a:endParaRPr lang="es-MX" dirty="0" smtClean="0"/>
          </a:p>
          <a:p>
            <a:r>
              <a:rPr lang="es-MX" dirty="0" smtClean="0"/>
              <a:t>ANTOINE-LAURENT LAVOISER: Unión de los mundos animados e inanimados.</a:t>
            </a:r>
          </a:p>
          <a:p>
            <a:r>
              <a:rPr lang="es-MX" dirty="0" smtClean="0"/>
              <a:t>NATURALISTAS:</a:t>
            </a:r>
          </a:p>
          <a:p>
            <a:pPr>
              <a:buFont typeface="Wingdings" panose="05000000000000000000" pitchFamily="2" charset="2"/>
              <a:buChar char="Ø"/>
            </a:pPr>
            <a:r>
              <a:rPr lang="es-MX" dirty="0" smtClean="0"/>
              <a:t>Humboldt: Investigo la interacción de los organismos y su entorno (biogeografía, ecología y la etología).</a:t>
            </a:r>
          </a:p>
          <a:p>
            <a:pPr>
              <a:buFont typeface="Wingdings" panose="05000000000000000000" pitchFamily="2" charset="2"/>
              <a:buChar char="Ø"/>
            </a:pPr>
            <a:r>
              <a:rPr lang="es-MX" dirty="0" smtClean="0"/>
              <a:t>Esencialismo: Es una concepción según la cual diversas especies animales y vegetales difieren entre si por esencia.</a:t>
            </a:r>
            <a:endParaRPr lang="es-AR" dirty="0"/>
          </a:p>
        </p:txBody>
      </p:sp>
    </p:spTree>
    <p:extLst>
      <p:ext uri="{BB962C8B-B14F-4D97-AF65-F5344CB8AC3E}">
        <p14:creationId xmlns:p14="http://schemas.microsoft.com/office/powerpoint/2010/main" val="224989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89032"/>
          </a:xfrm>
        </p:spPr>
        <p:txBody>
          <a:bodyPr>
            <a:normAutofit/>
          </a:bodyPr>
          <a:lstStyle/>
          <a:p>
            <a:r>
              <a:rPr lang="es-MX" sz="2400" b="1" dirty="0" smtClean="0">
                <a:latin typeface="Algerian" panose="04020705040A02060702" pitchFamily="82" charset="0"/>
              </a:rPr>
              <a:t>CLASIFICACIÒN TAXONÒMICA.</a:t>
            </a:r>
            <a:endParaRPr lang="es-AR" sz="2400" b="1" dirty="0">
              <a:latin typeface="Algerian" panose="04020705040A02060702" pitchFamily="82"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4157" y="954158"/>
            <a:ext cx="8042735" cy="5222805"/>
          </a:xfrm>
        </p:spPr>
      </p:pic>
    </p:spTree>
    <p:extLst>
      <p:ext uri="{BB962C8B-B14F-4D97-AF65-F5344CB8AC3E}">
        <p14:creationId xmlns:p14="http://schemas.microsoft.com/office/powerpoint/2010/main" val="2937588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960092"/>
          </a:xfrm>
        </p:spPr>
        <p:txBody>
          <a:bodyPr>
            <a:normAutofit/>
          </a:bodyPr>
          <a:lstStyle/>
          <a:p>
            <a:r>
              <a:rPr lang="es-MX" sz="2400" b="1" dirty="0" smtClean="0">
                <a:latin typeface="Arial Black" panose="020B0A04020102020204" pitchFamily="34" charset="0"/>
              </a:rPr>
              <a:t>PENSAMIENTO EVOLUTIVO.</a:t>
            </a:r>
            <a:endParaRPr lang="es-AR" sz="2400" b="1" dirty="0">
              <a:latin typeface="Arial Black" panose="020B0A04020102020204" pitchFamily="34" charset="0"/>
            </a:endParaRPr>
          </a:p>
        </p:txBody>
      </p:sp>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8470" y="1730445"/>
            <a:ext cx="7116417" cy="4113763"/>
          </a:xfrm>
        </p:spPr>
      </p:pic>
    </p:spTree>
    <p:extLst>
      <p:ext uri="{BB962C8B-B14F-4D97-AF65-F5344CB8AC3E}">
        <p14:creationId xmlns:p14="http://schemas.microsoft.com/office/powerpoint/2010/main" val="1375376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95049"/>
          </a:xfrm>
        </p:spPr>
        <p:txBody>
          <a:bodyPr>
            <a:normAutofit/>
          </a:bodyPr>
          <a:lstStyle/>
          <a:p>
            <a:r>
              <a:rPr lang="es-MX" sz="2400" b="1" dirty="0" smtClean="0"/>
              <a:t>BIOLOGIA COMO CIENCIA</a:t>
            </a:r>
            <a:endParaRPr lang="es-AR" sz="2400" b="1"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060174"/>
            <a:ext cx="8332304" cy="5009321"/>
          </a:xfrm>
        </p:spPr>
      </p:pic>
    </p:spTree>
    <p:extLst>
      <p:ext uri="{BB962C8B-B14F-4D97-AF65-F5344CB8AC3E}">
        <p14:creationId xmlns:p14="http://schemas.microsoft.com/office/powerpoint/2010/main" val="3476618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7896" y="365125"/>
            <a:ext cx="10465904" cy="854075"/>
          </a:xfrm>
        </p:spPr>
        <p:txBody>
          <a:bodyPr>
            <a:normAutofit/>
          </a:bodyPr>
          <a:lstStyle/>
          <a:p>
            <a:r>
              <a:rPr lang="es-MX" sz="2400" b="1" dirty="0" smtClean="0">
                <a:latin typeface="Algerian" panose="04020705040A02060702" pitchFamily="82" charset="0"/>
              </a:rPr>
              <a:t>CONOCIMIENTO CIENTÌFICO</a:t>
            </a:r>
            <a:endParaRPr lang="es-AR" sz="2400" b="1" dirty="0">
              <a:latin typeface="Algerian" panose="04020705040A02060702" pitchFamily="82"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9687" y="1865381"/>
            <a:ext cx="8719929" cy="4351338"/>
          </a:xfrm>
        </p:spPr>
      </p:pic>
    </p:spTree>
    <p:extLst>
      <p:ext uri="{BB962C8B-B14F-4D97-AF65-F5344CB8AC3E}">
        <p14:creationId xmlns:p14="http://schemas.microsoft.com/office/powerpoint/2010/main" val="47105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dirty="0"/>
          </a:p>
        </p:txBody>
      </p:sp>
      <p:sp>
        <p:nvSpPr>
          <p:cNvPr id="3" name="Marcador de contenido 2"/>
          <p:cNvSpPr>
            <a:spLocks noGrp="1"/>
          </p:cNvSpPr>
          <p:nvPr>
            <p:ph idx="1"/>
          </p:nvPr>
        </p:nvSpPr>
        <p:spPr/>
        <p:txBody>
          <a:bodyPr/>
          <a:lstStyle/>
          <a:p>
            <a:endParaRPr lang="es-AR"/>
          </a:p>
        </p:txBody>
      </p:sp>
    </p:spTree>
    <p:extLst>
      <p:ext uri="{BB962C8B-B14F-4D97-AF65-F5344CB8AC3E}">
        <p14:creationId xmlns:p14="http://schemas.microsoft.com/office/powerpoint/2010/main" val="7552236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411</Words>
  <Application>Microsoft Office PowerPoint</Application>
  <PresentationFormat>Panorámica</PresentationFormat>
  <Paragraphs>26</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Algerian</vt:lpstr>
      <vt:lpstr>Arial</vt:lpstr>
      <vt:lpstr>Arial Black</vt:lpstr>
      <vt:lpstr>Calibri</vt:lpstr>
      <vt:lpstr>Calibri Light</vt:lpstr>
      <vt:lpstr>Wingdings</vt:lpstr>
      <vt:lpstr>Tema de Office</vt:lpstr>
      <vt:lpstr>LAS CIENCIAS BIOLÒGICAS A LO LARGO DE LA HISTORIA.</vt:lpstr>
      <vt:lpstr>BIOLOGÌA EN LA ANTIGÜEDAD = FILOSOFIA NATURAL.</vt:lpstr>
      <vt:lpstr>HISTORIA DE LAS CS. BIOLÒGICAS</vt:lpstr>
      <vt:lpstr>SIGLO XVIII Y XIX:</vt:lpstr>
      <vt:lpstr>CLASIFICACIÒN TAXONÒMICA.</vt:lpstr>
      <vt:lpstr>PENSAMIENTO EVOLUTIVO.</vt:lpstr>
      <vt:lpstr>BIOLOGIA COMO CIENCIA</vt:lpstr>
      <vt:lpstr>CONOCIMIENTO CIENTÌFICO</vt:lpstr>
      <vt:lpstr>Presentación de PowerPoint</vt:lpstr>
    </vt:vector>
  </TitlesOfParts>
  <Company>Dixguel03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CIENCIAS BIOLÒGICAS A LO LARGO DE LA HISTORIA.</dc:title>
  <dc:creator>Analia</dc:creator>
  <cp:lastModifiedBy>Analia</cp:lastModifiedBy>
  <cp:revision>21</cp:revision>
  <dcterms:created xsi:type="dcterms:W3CDTF">2023-03-30T11:33:54Z</dcterms:created>
  <dcterms:modified xsi:type="dcterms:W3CDTF">2023-04-01T04:04:04Z</dcterms:modified>
</cp:coreProperties>
</file>